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"/>
  </p:notesMasterIdLst>
  <p:sldIdLst>
    <p:sldId id="257" r:id="rId2"/>
    <p:sldId id="256" r:id="rId3"/>
    <p:sldId id="258" r:id="rId4"/>
    <p:sldId id="259" r:id="rId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3B1F"/>
    <a:srgbClr val="9E6B4C"/>
    <a:srgbClr val="CEC5B2"/>
    <a:srgbClr val="B6A88C"/>
    <a:srgbClr val="D2A986"/>
    <a:srgbClr val="FFF3DD"/>
    <a:srgbClr val="C9976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4" d="100"/>
          <a:sy n="74" d="100"/>
        </p:scale>
        <p:origin x="965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B035F1-A8F8-4136-9CC8-6EA6D5AAE4D6}" type="datetimeFigureOut">
              <a:rPr lang="ko-KR" altLang="en-US" smtClean="0"/>
              <a:t>2025-12-25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859F63-D980-4C63-84F8-2AD0BA7ADA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81888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859F63-D980-4C63-84F8-2AD0BA7ADAF3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24276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33FCB3-1476-94DF-A9E6-D49C65D439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32ECD7D-0769-144D-E53D-EE1798D1C5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F7EE70D-2867-BE52-3187-AB0C069617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EABFA0C-4E75-73AE-EE7A-835F9277ABD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859F63-D980-4C63-84F8-2AD0BA7ADAF3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2133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34231E-C109-463C-B1F4-55ED82D9A6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02C6D47-15E6-1AA0-BBA4-ACE8DBFD3E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B95E880-E5AD-F7EA-0218-50CAD8D6F0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1BE62-C0FB-4DA0-89A2-E8D46495752A}" type="datetimeFigureOut">
              <a:rPr lang="ko-KR" altLang="en-US" smtClean="0"/>
              <a:t>2025-12-25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50BA81A-8259-92B2-DD10-406D1603E7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5746796-785B-B789-A986-76036BC3F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70C23-5190-44DF-A6B3-B469D20E63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17689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ADE1B0-35A1-9B6F-3A4E-FDCB7F3C3A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BB15DE0-BAF7-9D04-9FC2-C04BA05AA4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5351FAA-6BCC-463C-7CA5-713ABD5263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1BE62-C0FB-4DA0-89A2-E8D46495752A}" type="datetimeFigureOut">
              <a:rPr lang="ko-KR" altLang="en-US" smtClean="0"/>
              <a:t>2025-12-25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BE237EE-1869-FBEA-3B2E-11D1A6A3FD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AE278F-29FC-B8F9-1714-1DF911E147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70C23-5190-44DF-A6B3-B469D20E63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72224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2A884B1-F8B5-38B8-FD1D-B477C6AA9ED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82884F4-835B-C973-7806-3D93AC609C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666842A-04C2-E80E-6418-2B494C47D2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1BE62-C0FB-4DA0-89A2-E8D46495752A}" type="datetimeFigureOut">
              <a:rPr lang="ko-KR" altLang="en-US" smtClean="0"/>
              <a:t>2025-12-25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AFACBFF-1AE5-3C25-B7BE-1885D0AE4E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2AD1AA8-76CB-1535-CB4D-C3B3059A16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70C23-5190-44DF-A6B3-B469D20E63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74307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E8099D-E387-3D08-04E4-611B2EE768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9528E30-8E1A-4C5D-2D69-A523F05DA3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0C64983-E42D-D463-DAAA-94B1E02564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1BE62-C0FB-4DA0-89A2-E8D46495752A}" type="datetimeFigureOut">
              <a:rPr lang="ko-KR" altLang="en-US" smtClean="0"/>
              <a:t>2025-12-25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40AF5F2-57A9-4AC3-9E8F-7574D6EC34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A05699E-8DDC-D971-F01E-16B375041C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70C23-5190-44DF-A6B3-B469D20E63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91537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5B31C4-EF48-A1B5-AF75-D5513AE8A1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3706FD9-994C-DE66-68DA-2C00D7B9A3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7EE8740-1DA3-197E-92F4-F3EA80FBBE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1BE62-C0FB-4DA0-89A2-E8D46495752A}" type="datetimeFigureOut">
              <a:rPr lang="ko-KR" altLang="en-US" smtClean="0"/>
              <a:t>2025-12-25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00FD609-FB8B-CEB3-19C5-51162EC6B4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747D143-0841-C985-0A22-7A4C4B79B8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70C23-5190-44DF-A6B3-B469D20E63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23262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AD8489-9075-1794-792B-D01CA542E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DC8DCA4-A7E0-18DC-A03E-019E5B3310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E6C510E-83F6-B58D-6045-FE3DF5F8F9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35F2A83-ECA7-FAF1-7F8B-6F7EC52A5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1BE62-C0FB-4DA0-89A2-E8D46495752A}" type="datetimeFigureOut">
              <a:rPr lang="ko-KR" altLang="en-US" smtClean="0"/>
              <a:t>2025-12-25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D3F11F8-0F83-596B-D5D6-22623B12D5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A0A506F-BB3C-BE21-4360-50A1638090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70C23-5190-44DF-A6B3-B469D20E63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48743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AC596B-BC01-5824-5EC8-C6F89FD76A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1BAFD56-1A41-58C5-6AB9-856CFFCA71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0C8497E-FE34-2C3E-6177-039A6C0819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9A48C1C-17B2-EBFC-0610-C9CFE50DFB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C17C893-157E-4035-C975-BDC055A2DEB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EB25C24-A887-A33E-4DE2-25ACE688CA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1BE62-C0FB-4DA0-89A2-E8D46495752A}" type="datetimeFigureOut">
              <a:rPr lang="ko-KR" altLang="en-US" smtClean="0"/>
              <a:t>2025-12-25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85945E3-6EF4-E9B9-D6CC-12C25EECE6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B398819-E116-0D4D-DECE-35C7193630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70C23-5190-44DF-A6B3-B469D20E63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43220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1996BF-7042-B7BE-7ABD-BBE44747F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0305B2A-6C55-2B0B-D0EB-6F43BE995F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1BE62-C0FB-4DA0-89A2-E8D46495752A}" type="datetimeFigureOut">
              <a:rPr lang="ko-KR" altLang="en-US" smtClean="0"/>
              <a:t>2025-12-25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D938444-FAED-98CD-612C-AB401EF8B3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53564E9-310D-4228-861D-7EEF28CCD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70C23-5190-44DF-A6B3-B469D20E63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42318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DA450A4-AD04-25BD-065C-1ED5EB1B82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1BE62-C0FB-4DA0-89A2-E8D46495752A}" type="datetimeFigureOut">
              <a:rPr lang="ko-KR" altLang="en-US" smtClean="0"/>
              <a:t>2025-12-25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1F5E323-861E-76DB-AA8F-02AF799B9B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CF93492-F7FB-F955-1E16-4084B805E7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70C23-5190-44DF-A6B3-B469D20E63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28009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F8D4F5-5E44-6C8F-F1E8-4BF44FAFD4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E7F239F-A3AB-9720-082A-1EA1CC10A3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8360846-668D-CFE6-18A3-B49D977A51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D6BC583-5558-C296-7EEA-CC68329EEC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1BE62-C0FB-4DA0-89A2-E8D46495752A}" type="datetimeFigureOut">
              <a:rPr lang="ko-KR" altLang="en-US" smtClean="0"/>
              <a:t>2025-12-25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D2E54B6-DB9A-30D4-77F1-3742039B58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4116BDC-3345-942A-6CCE-53935954AE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70C23-5190-44DF-A6B3-B469D20E63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18180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F0B774-B16B-905D-10CC-AB5FD32BF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1466EA8-19F6-E7CE-9673-A21FE8EF8A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876501D-C859-764A-80B2-2F954453CE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F788E8A-F803-6D95-F319-6CE4DB6A89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1BE62-C0FB-4DA0-89A2-E8D46495752A}" type="datetimeFigureOut">
              <a:rPr lang="ko-KR" altLang="en-US" smtClean="0"/>
              <a:t>2025-12-25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2D0DFD2-974B-5957-A03E-20100A80C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4F7C839-A598-8BA0-6931-F51679E41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70C23-5190-44DF-A6B3-B469D20E63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90312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4A24884-D7D1-6FC6-F643-3D0E6097A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86DC414-9733-8D75-0C1C-32A185CE7E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7F596AC-BB2E-0129-993D-EED185BE6B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71BE62-C0FB-4DA0-89A2-E8D46495752A}" type="datetimeFigureOut">
              <a:rPr lang="ko-KR" altLang="en-US" smtClean="0"/>
              <a:t>2025-12-25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0A79ED2-6538-F259-0AD6-F9735BAA5B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1D2E4D2-1A1A-808E-5A6B-10816159A4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4A70C23-5190-44DF-A6B3-B469D20E63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88386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5FFEA5-F934-A346-4869-FE3D5DBD6C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74F6E77-DB08-A406-62DC-7400BF079BE1}"/>
              </a:ext>
            </a:extLst>
          </p:cNvPr>
          <p:cNvSpPr/>
          <p:nvPr/>
        </p:nvSpPr>
        <p:spPr>
          <a:xfrm>
            <a:off x="490003" y="4254337"/>
            <a:ext cx="11397197" cy="225770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2DB557B1-EF05-F437-569C-17C98FEE9123}"/>
              </a:ext>
            </a:extLst>
          </p:cNvPr>
          <p:cNvSpPr/>
          <p:nvPr/>
        </p:nvSpPr>
        <p:spPr>
          <a:xfrm>
            <a:off x="490004" y="1447530"/>
            <a:ext cx="5710723" cy="225771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C1855A3-B0C3-2B47-17DC-D14ECD34AA94}"/>
              </a:ext>
            </a:extLst>
          </p:cNvPr>
          <p:cNvSpPr/>
          <p:nvPr/>
        </p:nvSpPr>
        <p:spPr>
          <a:xfrm>
            <a:off x="788988" y="1737652"/>
            <a:ext cx="1392579" cy="1392579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47CDE7A0-BE8B-FB8B-ADA8-5917618E52C6}"/>
              </a:ext>
            </a:extLst>
          </p:cNvPr>
          <p:cNvSpPr/>
          <p:nvPr/>
        </p:nvSpPr>
        <p:spPr>
          <a:xfrm>
            <a:off x="2603454" y="1737652"/>
            <a:ext cx="1392579" cy="1392579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B18891C-53A7-9690-ECC2-53408FE4F6BE}"/>
              </a:ext>
            </a:extLst>
          </p:cNvPr>
          <p:cNvSpPr/>
          <p:nvPr/>
        </p:nvSpPr>
        <p:spPr>
          <a:xfrm>
            <a:off x="274182" y="127992"/>
            <a:ext cx="224581" cy="656465"/>
          </a:xfrm>
          <a:prstGeom prst="rect">
            <a:avLst/>
          </a:prstGeom>
          <a:solidFill>
            <a:srgbClr val="B6A88C"/>
          </a:solidFill>
          <a:ln>
            <a:solidFill>
              <a:srgbClr val="B6A88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DB0FEC-56D8-2D9B-ECD0-81952DBDA4E2}"/>
              </a:ext>
            </a:extLst>
          </p:cNvPr>
          <p:cNvSpPr txBox="1"/>
          <p:nvPr/>
        </p:nvSpPr>
        <p:spPr>
          <a:xfrm>
            <a:off x="587411" y="217079"/>
            <a:ext cx="43826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프로젝트 설계 </a:t>
            </a:r>
            <a:r>
              <a:rPr lang="en-US" altLang="ko-KR" sz="2800" dirty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: Front End</a:t>
            </a:r>
            <a:endParaRPr lang="ko-KR" altLang="en-US" sz="2800" dirty="0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C50E865A-0389-946F-BB3C-580C73A2EB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170" y="7596658"/>
            <a:ext cx="1561227" cy="1561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9ACFE8E6-F957-0881-A752-9BF2EF8ABE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3138" y="7464044"/>
            <a:ext cx="2705100" cy="687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96AB5F7B-1042-8AE4-1260-273C959458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6076" y="7719081"/>
            <a:ext cx="1248060" cy="1866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>
            <a:extLst>
              <a:ext uri="{FF2B5EF4-FFF2-40B4-BE49-F238E27FC236}">
                <a16:creationId xmlns:a16="http://schemas.microsoft.com/office/drawing/2014/main" id="{CE5D8945-D03A-773F-F73D-C80ED33E1B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076" y="9419067"/>
            <a:ext cx="2224281" cy="1359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 descr="JavaScript Logo, symbol, meaning, history, PNG, brand">
            <a:extLst>
              <a:ext uri="{FF2B5EF4-FFF2-40B4-BE49-F238E27FC236}">
                <a16:creationId xmlns:a16="http://schemas.microsoft.com/office/drawing/2014/main" id="{779C4BA3-AA71-876D-7F2F-C3F43573CF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0727" y="6997058"/>
            <a:ext cx="3187258" cy="1792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>
            <a:extLst>
              <a:ext uri="{FF2B5EF4-FFF2-40B4-BE49-F238E27FC236}">
                <a16:creationId xmlns:a16="http://schemas.microsoft.com/office/drawing/2014/main" id="{7DEA56D7-69A2-5ABC-6B62-5A374AB48F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9257" y="7082949"/>
            <a:ext cx="1735019" cy="1735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4" name="Picture 26">
            <a:extLst>
              <a:ext uri="{FF2B5EF4-FFF2-40B4-BE49-F238E27FC236}">
                <a16:creationId xmlns:a16="http://schemas.microsoft.com/office/drawing/2014/main" id="{F034C93E-C9F4-DF69-D892-800242B3F3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5545" y="7082949"/>
            <a:ext cx="1469747" cy="2074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6" name="Picture 28">
            <a:extLst>
              <a:ext uri="{FF2B5EF4-FFF2-40B4-BE49-F238E27FC236}">
                <a16:creationId xmlns:a16="http://schemas.microsoft.com/office/drawing/2014/main" id="{BB8363FF-5559-63D9-8A3F-4CF309E3D2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4356" y="7442222"/>
            <a:ext cx="1740286" cy="1715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FAF1246D-48CD-F5B2-6C6C-2BCB0AEBD76B}"/>
              </a:ext>
            </a:extLst>
          </p:cNvPr>
          <p:cNvSpPr/>
          <p:nvPr/>
        </p:nvSpPr>
        <p:spPr>
          <a:xfrm>
            <a:off x="1022661" y="2090192"/>
            <a:ext cx="925231" cy="925231"/>
          </a:xfrm>
          <a:prstGeom prst="rect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366CAF5-E971-B60D-81CF-00DE80FD2004}"/>
              </a:ext>
            </a:extLst>
          </p:cNvPr>
          <p:cNvSpPr/>
          <p:nvPr/>
        </p:nvSpPr>
        <p:spPr>
          <a:xfrm>
            <a:off x="2828026" y="2025726"/>
            <a:ext cx="925231" cy="925231"/>
          </a:xfrm>
          <a:prstGeom prst="rect">
            <a:avLst/>
          </a:prstGeom>
          <a:blipFill>
            <a:blip r:embed="rId1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6FB94A0-A045-9BE7-3645-BC5AC5E4ECBF}"/>
              </a:ext>
            </a:extLst>
          </p:cNvPr>
          <p:cNvSpPr txBox="1"/>
          <p:nvPr/>
        </p:nvSpPr>
        <p:spPr>
          <a:xfrm>
            <a:off x="498763" y="1015636"/>
            <a:ext cx="2972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Framework &amp; Build Tool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D093BCDA-533F-0E31-3068-A9FC487BD8AD}"/>
              </a:ext>
            </a:extLst>
          </p:cNvPr>
          <p:cNvSpPr/>
          <p:nvPr/>
        </p:nvSpPr>
        <p:spPr>
          <a:xfrm>
            <a:off x="4417920" y="1733182"/>
            <a:ext cx="1392579" cy="1392579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78" name="Picture 30">
            <a:extLst>
              <a:ext uri="{FF2B5EF4-FFF2-40B4-BE49-F238E27FC236}">
                <a16:creationId xmlns:a16="http://schemas.microsoft.com/office/drawing/2014/main" id="{03028E36-DEDC-1798-B76A-D8AFB1E6E7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8635" y="2067507"/>
            <a:ext cx="1262603" cy="773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F8916300-0E8F-3D06-BB6E-25DB54498032}"/>
              </a:ext>
            </a:extLst>
          </p:cNvPr>
          <p:cNvSpPr txBox="1"/>
          <p:nvPr/>
        </p:nvSpPr>
        <p:spPr>
          <a:xfrm>
            <a:off x="490004" y="3816389"/>
            <a:ext cx="25025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주요 라이브러리 및 언어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0739F8F1-3488-82CE-8965-2DADC0A3DEDB}"/>
              </a:ext>
            </a:extLst>
          </p:cNvPr>
          <p:cNvSpPr/>
          <p:nvPr/>
        </p:nvSpPr>
        <p:spPr>
          <a:xfrm>
            <a:off x="788988" y="4580101"/>
            <a:ext cx="1392579" cy="1392579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116B5184-BED8-8804-52E8-6D22D84BAA64}"/>
              </a:ext>
            </a:extLst>
          </p:cNvPr>
          <p:cNvSpPr/>
          <p:nvPr/>
        </p:nvSpPr>
        <p:spPr>
          <a:xfrm>
            <a:off x="2375545" y="4580101"/>
            <a:ext cx="1392579" cy="1392579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2CD83409-226F-FF7C-0C1E-E45F7D408CA6}"/>
              </a:ext>
            </a:extLst>
          </p:cNvPr>
          <p:cNvSpPr/>
          <p:nvPr/>
        </p:nvSpPr>
        <p:spPr>
          <a:xfrm>
            <a:off x="3962102" y="4580101"/>
            <a:ext cx="1392579" cy="1392579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40AAE7BC-1716-F1A4-1F4B-5DB1B69C242A}"/>
              </a:ext>
            </a:extLst>
          </p:cNvPr>
          <p:cNvSpPr/>
          <p:nvPr/>
        </p:nvSpPr>
        <p:spPr>
          <a:xfrm>
            <a:off x="5551923" y="4580101"/>
            <a:ext cx="1392579" cy="1392579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C286BF68-8B63-2D22-779D-F931FCAA4817}"/>
              </a:ext>
            </a:extLst>
          </p:cNvPr>
          <p:cNvSpPr/>
          <p:nvPr/>
        </p:nvSpPr>
        <p:spPr>
          <a:xfrm>
            <a:off x="7141744" y="4580101"/>
            <a:ext cx="1392579" cy="1392579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39D43B1-587F-3C62-12D7-31982079F9B1}"/>
              </a:ext>
            </a:extLst>
          </p:cNvPr>
          <p:cNvSpPr/>
          <p:nvPr/>
        </p:nvSpPr>
        <p:spPr>
          <a:xfrm>
            <a:off x="7494851" y="4729901"/>
            <a:ext cx="661085" cy="1007295"/>
          </a:xfrm>
          <a:prstGeom prst="rect">
            <a:avLst/>
          </a:prstGeom>
          <a:blipFill>
            <a:blip r:embed="rId1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4F8C4D0-FA91-1D94-EFD7-A9586C90D36F}"/>
              </a:ext>
            </a:extLst>
          </p:cNvPr>
          <p:cNvSpPr/>
          <p:nvPr/>
        </p:nvSpPr>
        <p:spPr>
          <a:xfrm>
            <a:off x="5719172" y="4856389"/>
            <a:ext cx="1073931" cy="806657"/>
          </a:xfrm>
          <a:prstGeom prst="rect">
            <a:avLst/>
          </a:prstGeom>
          <a:blipFill>
            <a:blip r:embed="rId1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672C119-A7E7-8FF2-5622-4A99AC05D39A}"/>
              </a:ext>
            </a:extLst>
          </p:cNvPr>
          <p:cNvSpPr/>
          <p:nvPr/>
        </p:nvSpPr>
        <p:spPr>
          <a:xfrm>
            <a:off x="4109142" y="4740292"/>
            <a:ext cx="1098498" cy="1098498"/>
          </a:xfrm>
          <a:prstGeom prst="rect">
            <a:avLst/>
          </a:prstGeom>
          <a:blipFill>
            <a:blip r:embed="rId1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00DBB57-0FF6-837C-61E3-8C30F6DD2CAF}"/>
              </a:ext>
            </a:extLst>
          </p:cNvPr>
          <p:cNvSpPr/>
          <p:nvPr/>
        </p:nvSpPr>
        <p:spPr>
          <a:xfrm>
            <a:off x="1089211" y="4758577"/>
            <a:ext cx="791809" cy="1035626"/>
          </a:xfrm>
          <a:prstGeom prst="rect">
            <a:avLst/>
          </a:prstGeom>
          <a:blipFill>
            <a:blip r:embed="rId1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009649E-4BAF-83CF-2CA1-DC6752E59014}"/>
              </a:ext>
            </a:extLst>
          </p:cNvPr>
          <p:cNvSpPr/>
          <p:nvPr/>
        </p:nvSpPr>
        <p:spPr>
          <a:xfrm>
            <a:off x="2624475" y="4715941"/>
            <a:ext cx="940765" cy="1102481"/>
          </a:xfrm>
          <a:prstGeom prst="rect">
            <a:avLst/>
          </a:prstGeom>
          <a:blipFill>
            <a:blip r:embed="rId17"/>
            <a:stretch>
              <a:fillRect l="-57511" r="-56465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7B8079DD-CE2A-4044-1592-872E8E1B72EE}"/>
              </a:ext>
            </a:extLst>
          </p:cNvPr>
          <p:cNvSpPr/>
          <p:nvPr/>
        </p:nvSpPr>
        <p:spPr>
          <a:xfrm>
            <a:off x="8731565" y="4580101"/>
            <a:ext cx="1392579" cy="1392579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Picture 22">
            <a:extLst>
              <a:ext uri="{FF2B5EF4-FFF2-40B4-BE49-F238E27FC236}">
                <a16:creationId xmlns:a16="http://schemas.microsoft.com/office/drawing/2014/main" id="{B8363D53-F2B1-1ECE-927E-9B0450EE85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3134" y="5204117"/>
            <a:ext cx="1169439" cy="170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타원 46">
            <a:extLst>
              <a:ext uri="{FF2B5EF4-FFF2-40B4-BE49-F238E27FC236}">
                <a16:creationId xmlns:a16="http://schemas.microsoft.com/office/drawing/2014/main" id="{9901C1D6-3797-5DBC-621D-FB0E50939CE1}"/>
              </a:ext>
            </a:extLst>
          </p:cNvPr>
          <p:cNvSpPr/>
          <p:nvPr/>
        </p:nvSpPr>
        <p:spPr>
          <a:xfrm>
            <a:off x="10321386" y="4580101"/>
            <a:ext cx="1392579" cy="1392579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80" name="Picture 32">
            <a:extLst>
              <a:ext uri="{FF2B5EF4-FFF2-40B4-BE49-F238E27FC236}">
                <a16:creationId xmlns:a16="http://schemas.microsoft.com/office/drawing/2014/main" id="{0711BAB9-4A6F-C3DD-18BF-F041B9E9B0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7249" y="4859285"/>
            <a:ext cx="1021648" cy="814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42A49DA5-C88E-BC9B-A3BE-80920EAD56C0}"/>
              </a:ext>
            </a:extLst>
          </p:cNvPr>
          <p:cNvSpPr txBox="1"/>
          <p:nvPr/>
        </p:nvSpPr>
        <p:spPr>
          <a:xfrm>
            <a:off x="1180700" y="3201802"/>
            <a:ext cx="5854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Vue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3A17D8E-E8F2-E720-F7EA-2A6EAB90EF73}"/>
              </a:ext>
            </a:extLst>
          </p:cNvPr>
          <p:cNvSpPr txBox="1"/>
          <p:nvPr/>
        </p:nvSpPr>
        <p:spPr>
          <a:xfrm>
            <a:off x="3009345" y="3201802"/>
            <a:ext cx="611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Vite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B160A42-B4DA-B09B-648B-CA560F102ADA}"/>
              </a:ext>
            </a:extLst>
          </p:cNvPr>
          <p:cNvSpPr txBox="1"/>
          <p:nvPr/>
        </p:nvSpPr>
        <p:spPr>
          <a:xfrm>
            <a:off x="4600910" y="3201802"/>
            <a:ext cx="1003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Node </a:t>
            </a:r>
            <a:r>
              <a:rPr lang="en-US" altLang="ko-KR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js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80AE424-AC7B-3AB5-594E-5A3C170B2D6F}"/>
              </a:ext>
            </a:extLst>
          </p:cNvPr>
          <p:cNvSpPr txBox="1"/>
          <p:nvPr/>
        </p:nvSpPr>
        <p:spPr>
          <a:xfrm>
            <a:off x="1180700" y="6019866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CSS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4C7DAA6-75E8-5DD7-C1D0-F20627C192F6}"/>
              </a:ext>
            </a:extLst>
          </p:cNvPr>
          <p:cNvSpPr txBox="1"/>
          <p:nvPr/>
        </p:nvSpPr>
        <p:spPr>
          <a:xfrm>
            <a:off x="2386510" y="6019866"/>
            <a:ext cx="1451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Java Script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D3573C1-08BA-BD3F-AAEA-6B4F572DAE5E}"/>
              </a:ext>
            </a:extLst>
          </p:cNvPr>
          <p:cNvSpPr txBox="1"/>
          <p:nvPr/>
        </p:nvSpPr>
        <p:spPr>
          <a:xfrm>
            <a:off x="4226175" y="6019866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HTML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5B8D15A-868C-E9AA-FBCC-20106EDDCDFD}"/>
              </a:ext>
            </a:extLst>
          </p:cNvPr>
          <p:cNvSpPr txBox="1"/>
          <p:nvPr/>
        </p:nvSpPr>
        <p:spPr>
          <a:xfrm>
            <a:off x="5689503" y="6019866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Tailwind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6669E17C-2500-73A1-DEAA-3996D8314AF8}"/>
              </a:ext>
            </a:extLst>
          </p:cNvPr>
          <p:cNvSpPr txBox="1"/>
          <p:nvPr/>
        </p:nvSpPr>
        <p:spPr>
          <a:xfrm>
            <a:off x="7459273" y="6019866"/>
            <a:ext cx="742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Pinia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D5F827B-B011-9D27-DEA4-640610EC81F1}"/>
              </a:ext>
            </a:extLst>
          </p:cNvPr>
          <p:cNvSpPr txBox="1"/>
          <p:nvPr/>
        </p:nvSpPr>
        <p:spPr>
          <a:xfrm>
            <a:off x="9062808" y="6019866"/>
            <a:ext cx="764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Axios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C7BDC6B-575C-05E9-22DF-838EB14D2ACA}"/>
              </a:ext>
            </a:extLst>
          </p:cNvPr>
          <p:cNvSpPr txBox="1"/>
          <p:nvPr/>
        </p:nvSpPr>
        <p:spPr>
          <a:xfrm>
            <a:off x="10433321" y="6019866"/>
            <a:ext cx="1266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Bootstrap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544142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F27A8A0D-CAA7-23E2-3735-001DA2668BAE}"/>
              </a:ext>
            </a:extLst>
          </p:cNvPr>
          <p:cNvSpPr/>
          <p:nvPr/>
        </p:nvSpPr>
        <p:spPr>
          <a:xfrm>
            <a:off x="490004" y="1447530"/>
            <a:ext cx="6197875" cy="225771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DRF: Django REST Framework 알아보기 | 블로그 | 모두의연구소">
            <a:extLst>
              <a:ext uri="{FF2B5EF4-FFF2-40B4-BE49-F238E27FC236}">
                <a16:creationId xmlns:a16="http://schemas.microsoft.com/office/drawing/2014/main" id="{E37584C6-1A54-822C-A472-CE49B16E24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3452" y="7268320"/>
            <a:ext cx="4140817" cy="1828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Django Icon SVG Vector &amp; PNG Free Download | UXWing">
            <a:extLst>
              <a:ext uri="{FF2B5EF4-FFF2-40B4-BE49-F238E27FC236}">
                <a16:creationId xmlns:a16="http://schemas.microsoft.com/office/drawing/2014/main" id="{8004D45B-D54E-14BF-78DE-B28A5763F9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94" y="7077486"/>
            <a:ext cx="2210527" cy="2210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72572EB2-93DC-DB82-E57D-B948F122FE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8422" y="7009699"/>
            <a:ext cx="1474946" cy="1474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C3FDD665-EC3C-0B96-533A-EB0486ECD918}"/>
              </a:ext>
            </a:extLst>
          </p:cNvPr>
          <p:cNvSpPr txBox="1"/>
          <p:nvPr/>
        </p:nvSpPr>
        <p:spPr>
          <a:xfrm>
            <a:off x="498763" y="1015636"/>
            <a:ext cx="2972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Framework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9911DF67-560B-6685-5BA6-625914F30166}"/>
              </a:ext>
            </a:extLst>
          </p:cNvPr>
          <p:cNvSpPr/>
          <p:nvPr/>
        </p:nvSpPr>
        <p:spPr>
          <a:xfrm>
            <a:off x="490004" y="4254337"/>
            <a:ext cx="2061810" cy="225770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8531A3F-94A9-8A3A-5874-6732A4F6C9BE}"/>
              </a:ext>
            </a:extLst>
          </p:cNvPr>
          <p:cNvSpPr txBox="1"/>
          <p:nvPr/>
        </p:nvSpPr>
        <p:spPr>
          <a:xfrm>
            <a:off x="490004" y="3816389"/>
            <a:ext cx="25025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데이터베이스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7A1EFA3-3BFD-0038-4449-3E21DB06FB96}"/>
              </a:ext>
            </a:extLst>
          </p:cNvPr>
          <p:cNvSpPr txBox="1"/>
          <p:nvPr/>
        </p:nvSpPr>
        <p:spPr>
          <a:xfrm>
            <a:off x="1082966" y="5917869"/>
            <a:ext cx="91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SQLite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431F8F2C-F6AA-470C-02F8-B9DDC4CFC8EC}"/>
              </a:ext>
            </a:extLst>
          </p:cNvPr>
          <p:cNvSpPr/>
          <p:nvPr/>
        </p:nvSpPr>
        <p:spPr>
          <a:xfrm>
            <a:off x="792810" y="4453111"/>
            <a:ext cx="1392579" cy="1392579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FD419EF-6819-3340-C414-BAB797073DE8}"/>
              </a:ext>
            </a:extLst>
          </p:cNvPr>
          <p:cNvSpPr/>
          <p:nvPr/>
        </p:nvSpPr>
        <p:spPr>
          <a:xfrm>
            <a:off x="970770" y="4869069"/>
            <a:ext cx="1141632" cy="542235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FE0458C7-DF22-06A1-91D2-4EA21D51DB39}"/>
              </a:ext>
            </a:extLst>
          </p:cNvPr>
          <p:cNvSpPr/>
          <p:nvPr/>
        </p:nvSpPr>
        <p:spPr>
          <a:xfrm>
            <a:off x="845295" y="1636136"/>
            <a:ext cx="1392579" cy="1392579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57E6A59F-3244-93EA-FDE4-DA28E39AD949}"/>
              </a:ext>
            </a:extLst>
          </p:cNvPr>
          <p:cNvSpPr/>
          <p:nvPr/>
        </p:nvSpPr>
        <p:spPr>
          <a:xfrm>
            <a:off x="2676503" y="1636136"/>
            <a:ext cx="1392579" cy="1392579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9954BF35-7902-5029-E6D0-4B4E9CD697AD}"/>
              </a:ext>
            </a:extLst>
          </p:cNvPr>
          <p:cNvSpPr/>
          <p:nvPr/>
        </p:nvSpPr>
        <p:spPr>
          <a:xfrm>
            <a:off x="4633901" y="1636136"/>
            <a:ext cx="1392579" cy="1392579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AADB15E-2B34-5FC7-F554-5820637DDE68}"/>
              </a:ext>
            </a:extLst>
          </p:cNvPr>
          <p:cNvSpPr/>
          <p:nvPr/>
        </p:nvSpPr>
        <p:spPr>
          <a:xfrm>
            <a:off x="989316" y="1798726"/>
            <a:ext cx="1020645" cy="1020645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633B0F3-9026-ACBF-7467-6FF29435284B}"/>
              </a:ext>
            </a:extLst>
          </p:cNvPr>
          <p:cNvSpPr/>
          <p:nvPr/>
        </p:nvSpPr>
        <p:spPr>
          <a:xfrm>
            <a:off x="2725136" y="2031552"/>
            <a:ext cx="1318916" cy="641243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EB933DD-A4EE-A369-BD4B-EFA08B92D783}"/>
              </a:ext>
            </a:extLst>
          </p:cNvPr>
          <p:cNvSpPr/>
          <p:nvPr/>
        </p:nvSpPr>
        <p:spPr>
          <a:xfrm>
            <a:off x="4924924" y="1911856"/>
            <a:ext cx="821044" cy="821044"/>
          </a:xfrm>
          <a:prstGeom prst="rect">
            <a:avLst/>
          </a:prstGeom>
          <a:blipFill>
            <a:blip r:embed="rId8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B1C32EB-B207-C60C-0A2A-475DB1A931E1}"/>
              </a:ext>
            </a:extLst>
          </p:cNvPr>
          <p:cNvSpPr txBox="1"/>
          <p:nvPr/>
        </p:nvSpPr>
        <p:spPr>
          <a:xfrm>
            <a:off x="1041402" y="3121805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Django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8D04DA5-6A10-E309-63E4-5318068D5617}"/>
              </a:ext>
            </a:extLst>
          </p:cNvPr>
          <p:cNvSpPr txBox="1"/>
          <p:nvPr/>
        </p:nvSpPr>
        <p:spPr>
          <a:xfrm>
            <a:off x="2754686" y="3121805"/>
            <a:ext cx="12634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Django REST</a:t>
            </a:r>
          </a:p>
          <a:p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framework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E013A07-F1F5-44D9-DA80-7AF903BD1779}"/>
              </a:ext>
            </a:extLst>
          </p:cNvPr>
          <p:cNvSpPr txBox="1"/>
          <p:nvPr/>
        </p:nvSpPr>
        <p:spPr>
          <a:xfrm>
            <a:off x="4846724" y="3121805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Python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BC3B7C00-D679-3804-57BB-736B8E6C02E6}"/>
              </a:ext>
            </a:extLst>
          </p:cNvPr>
          <p:cNvSpPr/>
          <p:nvPr/>
        </p:nvSpPr>
        <p:spPr>
          <a:xfrm>
            <a:off x="7043170" y="1447530"/>
            <a:ext cx="4415136" cy="225770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635F861-3C54-B23D-5858-C9CD12D5C07C}"/>
              </a:ext>
            </a:extLst>
          </p:cNvPr>
          <p:cNvSpPr txBox="1"/>
          <p:nvPr/>
        </p:nvSpPr>
        <p:spPr>
          <a:xfrm>
            <a:off x="7043170" y="1009582"/>
            <a:ext cx="25025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AI </a:t>
            </a:r>
            <a:r>
              <a:rPr lang="ko-KR" alt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기능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B0E7FF4-9284-3BE2-3F93-6345E8167907}"/>
              </a:ext>
            </a:extLst>
          </p:cNvPr>
          <p:cNvSpPr txBox="1"/>
          <p:nvPr/>
        </p:nvSpPr>
        <p:spPr>
          <a:xfrm>
            <a:off x="7636132" y="3111062"/>
            <a:ext cx="14093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Lang Chain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8673E3B0-757D-8E75-4171-C2F8DFAA4214}"/>
              </a:ext>
            </a:extLst>
          </p:cNvPr>
          <p:cNvSpPr/>
          <p:nvPr/>
        </p:nvSpPr>
        <p:spPr>
          <a:xfrm>
            <a:off x="7345976" y="1646304"/>
            <a:ext cx="1392579" cy="1392579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D4E11AA1-5E7E-6973-5E36-3CDC13CACDDF}"/>
              </a:ext>
            </a:extLst>
          </p:cNvPr>
          <p:cNvSpPr/>
          <p:nvPr/>
        </p:nvSpPr>
        <p:spPr>
          <a:xfrm>
            <a:off x="9395833" y="1646304"/>
            <a:ext cx="1392579" cy="1392579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D4A238B-90BF-6FB4-9FAF-FED1458F8F03}"/>
              </a:ext>
            </a:extLst>
          </p:cNvPr>
          <p:cNvSpPr txBox="1"/>
          <p:nvPr/>
        </p:nvSpPr>
        <p:spPr>
          <a:xfrm>
            <a:off x="9633502" y="3111062"/>
            <a:ext cx="1047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Open AI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pic>
        <p:nvPicPr>
          <p:cNvPr id="1048" name="Picture 24" descr="LangChain 로고 무료 다운로드 SVG, PNG, 벡터 아이콘 · LobeHub">
            <a:extLst>
              <a:ext uri="{FF2B5EF4-FFF2-40B4-BE49-F238E27FC236}">
                <a16:creationId xmlns:a16="http://schemas.microsoft.com/office/drawing/2014/main" id="{4232E0D9-75AB-381B-2E0D-500A6D3D55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7969" y="1790492"/>
            <a:ext cx="1128591" cy="1128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OpenAI (ChatGPT) 로고 무료 다운로드 SVG, PNG... · LobeHub">
            <a:extLst>
              <a:ext uri="{FF2B5EF4-FFF2-40B4-BE49-F238E27FC236}">
                <a16:creationId xmlns:a16="http://schemas.microsoft.com/office/drawing/2014/main" id="{BF4591C7-0766-851F-30BC-84C3045445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1315" y="1912572"/>
            <a:ext cx="841614" cy="841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직사각형 51">
            <a:extLst>
              <a:ext uri="{FF2B5EF4-FFF2-40B4-BE49-F238E27FC236}">
                <a16:creationId xmlns:a16="http://schemas.microsoft.com/office/drawing/2014/main" id="{B0808617-D04C-3A4C-31B5-63D09F93BB5F}"/>
              </a:ext>
            </a:extLst>
          </p:cNvPr>
          <p:cNvSpPr/>
          <p:nvPr/>
        </p:nvSpPr>
        <p:spPr>
          <a:xfrm>
            <a:off x="274182" y="127992"/>
            <a:ext cx="224581" cy="656465"/>
          </a:xfrm>
          <a:prstGeom prst="rect">
            <a:avLst/>
          </a:prstGeom>
          <a:solidFill>
            <a:srgbClr val="B6A88C"/>
          </a:solidFill>
          <a:ln>
            <a:solidFill>
              <a:srgbClr val="B6A88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A0C5DF6-0568-ACE0-70EE-154A831C3A27}"/>
              </a:ext>
            </a:extLst>
          </p:cNvPr>
          <p:cNvSpPr txBox="1"/>
          <p:nvPr/>
        </p:nvSpPr>
        <p:spPr>
          <a:xfrm>
            <a:off x="587411" y="217079"/>
            <a:ext cx="54377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프로젝트 설계 </a:t>
            </a:r>
            <a:r>
              <a:rPr lang="en-US" altLang="ko-KR" sz="2800" dirty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: Back End &amp; Tool</a:t>
            </a:r>
            <a:endParaRPr lang="ko-KR" altLang="en-US" sz="2800" dirty="0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0BEDD1B8-F0A7-3627-0011-F3A934756AAC}"/>
              </a:ext>
            </a:extLst>
          </p:cNvPr>
          <p:cNvSpPr/>
          <p:nvPr/>
        </p:nvSpPr>
        <p:spPr>
          <a:xfrm>
            <a:off x="2854620" y="4253322"/>
            <a:ext cx="4056543" cy="225771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B51CB00-1C18-89ED-5F75-BBB3A449B3B2}"/>
              </a:ext>
            </a:extLst>
          </p:cNvPr>
          <p:cNvSpPr txBox="1"/>
          <p:nvPr/>
        </p:nvSpPr>
        <p:spPr>
          <a:xfrm>
            <a:off x="2863378" y="3821428"/>
            <a:ext cx="2972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Tool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42ADD03B-D1E2-38AA-C43E-A75161327485}"/>
              </a:ext>
            </a:extLst>
          </p:cNvPr>
          <p:cNvSpPr/>
          <p:nvPr/>
        </p:nvSpPr>
        <p:spPr>
          <a:xfrm>
            <a:off x="3168667" y="4441928"/>
            <a:ext cx="1392579" cy="1392579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52" name="Picture 28" descr="Git 아이콘, 로고, 기호 – PNG, SVG 무료 다운로드">
            <a:extLst>
              <a:ext uri="{FF2B5EF4-FFF2-40B4-BE49-F238E27FC236}">
                <a16:creationId xmlns:a16="http://schemas.microsoft.com/office/drawing/2014/main" id="{3AD6EA92-EF99-1F26-ADB5-C31C776070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3435" y="4604518"/>
            <a:ext cx="1170074" cy="1170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9BCE5582-9282-0234-B3A8-D85AF1F3FB2B}"/>
              </a:ext>
            </a:extLst>
          </p:cNvPr>
          <p:cNvSpPr txBox="1"/>
          <p:nvPr/>
        </p:nvSpPr>
        <p:spPr>
          <a:xfrm>
            <a:off x="3627551" y="5927597"/>
            <a:ext cx="47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git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842A220D-8AF6-0D75-295F-A3712A861B46}"/>
              </a:ext>
            </a:extLst>
          </p:cNvPr>
          <p:cNvSpPr/>
          <p:nvPr/>
        </p:nvSpPr>
        <p:spPr>
          <a:xfrm>
            <a:off x="4959842" y="4441928"/>
            <a:ext cx="1392579" cy="1392579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C7E4349E-55B2-556C-6EDD-334192971084}"/>
              </a:ext>
            </a:extLst>
          </p:cNvPr>
          <p:cNvSpPr txBox="1"/>
          <p:nvPr/>
        </p:nvSpPr>
        <p:spPr>
          <a:xfrm>
            <a:off x="5227338" y="5927597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Git lab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pic>
        <p:nvPicPr>
          <p:cNvPr id="1054" name="Picture 30">
            <a:extLst>
              <a:ext uri="{FF2B5EF4-FFF2-40B4-BE49-F238E27FC236}">
                <a16:creationId xmlns:a16="http://schemas.microsoft.com/office/drawing/2014/main" id="{3E287291-8B81-DAE3-AC43-EA6D4E432D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3607" y="4685311"/>
            <a:ext cx="1006821" cy="969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69314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4E8505-8649-7C9A-23B7-BEFA262AB6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사각형: 둥근 모서리 74">
            <a:extLst>
              <a:ext uri="{FF2B5EF4-FFF2-40B4-BE49-F238E27FC236}">
                <a16:creationId xmlns:a16="http://schemas.microsoft.com/office/drawing/2014/main" id="{866E8361-4121-27E8-A479-E52714E4E88B}"/>
              </a:ext>
            </a:extLst>
          </p:cNvPr>
          <p:cNvSpPr/>
          <p:nvPr/>
        </p:nvSpPr>
        <p:spPr>
          <a:xfrm>
            <a:off x="4619430" y="949709"/>
            <a:ext cx="7271923" cy="719487"/>
          </a:xfrm>
          <a:prstGeom prst="roundRect">
            <a:avLst/>
          </a:prstGeom>
          <a:solidFill>
            <a:srgbClr val="CEC5B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FCE75487-CD5F-F84A-BE56-A4A453105B12}"/>
              </a:ext>
            </a:extLst>
          </p:cNvPr>
          <p:cNvSpPr/>
          <p:nvPr/>
        </p:nvSpPr>
        <p:spPr>
          <a:xfrm>
            <a:off x="467388" y="1268669"/>
            <a:ext cx="3352258" cy="3261260"/>
          </a:xfrm>
          <a:prstGeom prst="ellipse">
            <a:avLst/>
          </a:prstGeom>
          <a:solidFill>
            <a:schemeClr val="bg1"/>
          </a:solidFill>
          <a:ln w="127000"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FDDDB8-81CE-D1A0-B5CE-BE8FABE10C1E}"/>
              </a:ext>
            </a:extLst>
          </p:cNvPr>
          <p:cNvSpPr txBox="1"/>
          <p:nvPr/>
        </p:nvSpPr>
        <p:spPr>
          <a:xfrm>
            <a:off x="4622160" y="5414284"/>
            <a:ext cx="1975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디지털 네이티브</a:t>
            </a:r>
            <a:endParaRPr lang="en-US" altLang="ko-KR" dirty="0">
              <a:latin typeface="Noto Sans KR DemiLight" panose="020B0200000000000000" pitchFamily="50" charset="-127"/>
              <a:ea typeface="Noto Sans KR DemiLight" panose="020B0200000000000000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E2F78D2-7E1C-57BB-FBBE-E21E9EA376DD}"/>
              </a:ext>
            </a:extLst>
          </p:cNvPr>
          <p:cNvSpPr txBox="1"/>
          <p:nvPr/>
        </p:nvSpPr>
        <p:spPr>
          <a:xfrm>
            <a:off x="575049" y="191496"/>
            <a:ext cx="43332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Persona 1 : </a:t>
            </a:r>
            <a:r>
              <a:rPr lang="ko-KR" altLang="en-US" sz="2800" dirty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트렌드 </a:t>
            </a:r>
            <a:r>
              <a:rPr lang="ko-KR" altLang="en-US" sz="2800" dirty="0" err="1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추구자</a:t>
            </a:r>
            <a:endParaRPr lang="ko-KR" altLang="en-US" sz="2800" dirty="0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C69FBF-4910-261F-F11E-98A300C1D669}"/>
              </a:ext>
            </a:extLst>
          </p:cNvPr>
          <p:cNvSpPr txBox="1"/>
          <p:nvPr/>
        </p:nvSpPr>
        <p:spPr>
          <a:xfrm>
            <a:off x="1387089" y="4711135"/>
            <a:ext cx="14590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ln w="12700">
                  <a:solidFill>
                    <a:schemeClr val="bg1"/>
                  </a:solidFill>
                </a:ln>
                <a:solidFill>
                  <a:srgbClr val="9E6B4C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김지은</a:t>
            </a:r>
          </a:p>
        </p:txBody>
      </p:sp>
      <p:pic>
        <p:nvPicPr>
          <p:cNvPr id="17" name="그림 16" descr="만화 영화, 그림, 인간의 얼굴, 의류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F5084BA-C087-DC7F-368D-5BE19E043B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095" b="89948" l="9907" r="89990">
                        <a14:foregroundMark x1="37771" y1="9313" x2="55212" y2="709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9720"/>
          <a:stretch>
            <a:fillRect/>
          </a:stretch>
        </p:blipFill>
        <p:spPr>
          <a:xfrm>
            <a:off x="1022003" y="1480927"/>
            <a:ext cx="2189227" cy="275967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2A8929A-877D-9F7C-76D5-0655B853504A}"/>
              </a:ext>
            </a:extLst>
          </p:cNvPr>
          <p:cNvSpPr txBox="1"/>
          <p:nvPr/>
        </p:nvSpPr>
        <p:spPr>
          <a:xfrm>
            <a:off x="4611421" y="1126173"/>
            <a:ext cx="711319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 dirty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"</a:t>
            </a:r>
            <a:r>
              <a:rPr lang="ko-KR" altLang="en-US" sz="2000" b="1" dirty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지금 가장 </a:t>
            </a:r>
            <a:r>
              <a:rPr lang="ko-KR" altLang="en-US" sz="2000" b="1" dirty="0" err="1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핫한</a:t>
            </a:r>
            <a:r>
              <a:rPr lang="ko-KR" altLang="en-US" sz="2000" b="1" dirty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 빵</a:t>
            </a:r>
            <a:r>
              <a:rPr lang="en-US" altLang="ko-KR" sz="2000" b="1" dirty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, </a:t>
            </a:r>
            <a:r>
              <a:rPr lang="ko-KR" altLang="en-US" sz="2000" b="1" dirty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남들보다 먼저 먹고 </a:t>
            </a:r>
            <a:r>
              <a:rPr lang="ko-KR" altLang="en-US" sz="2000" b="1" dirty="0" err="1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인증해야지</a:t>
            </a:r>
            <a:r>
              <a:rPr lang="en-US" altLang="ko-KR" sz="2000" b="1" dirty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!"</a:t>
            </a:r>
            <a:endParaRPr lang="ko-KR" altLang="en-US" sz="2000" b="1" dirty="0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57AEBEB-B05A-6406-F417-267FB1247BB7}"/>
              </a:ext>
            </a:extLst>
          </p:cNvPr>
          <p:cNvSpPr txBox="1"/>
          <p:nvPr/>
        </p:nvSpPr>
        <p:spPr>
          <a:xfrm>
            <a:off x="4155312" y="3911312"/>
            <a:ext cx="727192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altLang="ko-KR" b="1" dirty="0"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AI </a:t>
            </a:r>
            <a:r>
              <a:rPr lang="ko-KR" altLang="en-US" b="1" dirty="0"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취향 추천 </a:t>
            </a:r>
            <a:r>
              <a:rPr lang="en-US" altLang="ko-KR" b="1" dirty="0"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:</a:t>
            </a:r>
            <a:r>
              <a:rPr lang="ko-KR" altLang="en-US" dirty="0"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 내 취향과 트렌드를 반영한 스마트한 빵집 추천</a:t>
            </a:r>
          </a:p>
          <a:p>
            <a:pPr lvl="1"/>
            <a:r>
              <a:rPr lang="ko-KR" altLang="en-US" b="1" dirty="0"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비주얼 리뷰 </a:t>
            </a:r>
            <a:r>
              <a:rPr lang="en-US" altLang="ko-KR" b="1" dirty="0"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:</a:t>
            </a:r>
            <a:r>
              <a:rPr lang="ko-KR" altLang="en-US" dirty="0"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 텍스트보다 사진 위주의 직관적인 리뷰 </a:t>
            </a:r>
            <a:r>
              <a:rPr lang="en-US" altLang="ko-KR" dirty="0"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UI</a:t>
            </a:r>
          </a:p>
          <a:p>
            <a:pPr lvl="1"/>
            <a:r>
              <a:rPr lang="ko-KR" altLang="en-US" b="1" dirty="0"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지역 필터링 </a:t>
            </a:r>
            <a:r>
              <a:rPr lang="en-US" altLang="ko-KR" b="1" dirty="0"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:</a:t>
            </a:r>
            <a:r>
              <a:rPr lang="ko-KR" altLang="en-US" dirty="0"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 부산</a:t>
            </a:r>
            <a:r>
              <a:rPr lang="en-US" altLang="ko-KR" dirty="0"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, </a:t>
            </a:r>
            <a:r>
              <a:rPr lang="ko-KR" altLang="en-US" dirty="0"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제주 등 여행 시 </a:t>
            </a:r>
            <a:r>
              <a:rPr lang="ko-KR" altLang="en-US" dirty="0" err="1"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핫플레이스</a:t>
            </a:r>
            <a:r>
              <a:rPr lang="ko-KR" altLang="en-US" dirty="0"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 즉시 검색 기능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94EDA1F-A185-1597-E4D5-5DD648BEF374}"/>
              </a:ext>
            </a:extLst>
          </p:cNvPr>
          <p:cNvSpPr txBox="1"/>
          <p:nvPr/>
        </p:nvSpPr>
        <p:spPr>
          <a:xfrm>
            <a:off x="4615278" y="2226772"/>
            <a:ext cx="727192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정보 탐색</a:t>
            </a:r>
            <a:r>
              <a:rPr kumimoji="0" lang="en-US" altLang="ko-K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 </a:t>
            </a:r>
            <a:r>
              <a:rPr kumimoji="0" lang="ko-KR" altLang="ko-K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: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 인스타그램,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틱톡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 등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SNS에서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 시각적으로 화려한 빵집 검색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방</a:t>
            </a:r>
            <a:r>
              <a:rPr kumimoji="0" lang="ko-KR" altLang="ko-K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문 빈도</a:t>
            </a:r>
            <a:r>
              <a:rPr kumimoji="0" lang="en-US" altLang="ko-K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 </a:t>
            </a:r>
            <a:r>
              <a:rPr kumimoji="0" lang="ko-KR" altLang="ko-K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: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 주 2~3회 (높은 활동성)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선호 메뉴</a:t>
            </a:r>
            <a:r>
              <a:rPr kumimoji="0" lang="en-US" altLang="ko-K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 </a:t>
            </a:r>
            <a:r>
              <a:rPr kumimoji="0" lang="ko-KR" altLang="ko-K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: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소금빵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,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베이글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,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크루키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 등 최신 유행 아이템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후기 공유</a:t>
            </a:r>
            <a:r>
              <a:rPr kumimoji="0" lang="en-US" altLang="ko-K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 </a:t>
            </a:r>
            <a:r>
              <a:rPr kumimoji="0" lang="ko-KR" altLang="ko-K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: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 방문 즉시 예쁜 사진과 함께 SNS 업로드 및 지도 앱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별점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 남기기</a:t>
            </a: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E2E1B009-C810-F2CF-D396-9C4381BDC999}"/>
              </a:ext>
            </a:extLst>
          </p:cNvPr>
          <p:cNvSpPr/>
          <p:nvPr/>
        </p:nvSpPr>
        <p:spPr>
          <a:xfrm>
            <a:off x="462986" y="5516515"/>
            <a:ext cx="944723" cy="487996"/>
          </a:xfrm>
          <a:prstGeom prst="roundRect">
            <a:avLst/>
          </a:prstGeom>
          <a:solidFill>
            <a:srgbClr val="663B1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여성  </a:t>
            </a: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A64DBA7B-E32F-6400-D715-9971984CECD3}"/>
              </a:ext>
            </a:extLst>
          </p:cNvPr>
          <p:cNvSpPr/>
          <p:nvPr/>
        </p:nvSpPr>
        <p:spPr>
          <a:xfrm>
            <a:off x="1525370" y="5516515"/>
            <a:ext cx="944723" cy="487996"/>
          </a:xfrm>
          <a:prstGeom prst="roundRect">
            <a:avLst/>
          </a:prstGeom>
          <a:solidFill>
            <a:srgbClr val="663B1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25</a:t>
            </a:r>
            <a:r>
              <a:rPr lang="ko-KR" altLang="en-US" b="1" dirty="0">
                <a:solidFill>
                  <a:schemeClr val="bg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세</a:t>
            </a: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E2D68DAD-E7C7-72C2-6C64-029EA42F2956}"/>
              </a:ext>
            </a:extLst>
          </p:cNvPr>
          <p:cNvSpPr/>
          <p:nvPr/>
        </p:nvSpPr>
        <p:spPr>
          <a:xfrm>
            <a:off x="2557472" y="5516515"/>
            <a:ext cx="1413200" cy="487996"/>
          </a:xfrm>
          <a:prstGeom prst="roundRect">
            <a:avLst/>
          </a:prstGeom>
          <a:solidFill>
            <a:srgbClr val="663B1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>
                <a:solidFill>
                  <a:schemeClr val="bg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사회초년생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B8C6E89F-C09E-F29D-A1A6-2B60ECCAC73E}"/>
              </a:ext>
            </a:extLst>
          </p:cNvPr>
          <p:cNvSpPr/>
          <p:nvPr/>
        </p:nvSpPr>
        <p:spPr>
          <a:xfrm>
            <a:off x="274182" y="127992"/>
            <a:ext cx="224581" cy="656465"/>
          </a:xfrm>
          <a:prstGeom prst="rect">
            <a:avLst/>
          </a:prstGeom>
          <a:solidFill>
            <a:srgbClr val="B6A88C"/>
          </a:solidFill>
          <a:ln>
            <a:solidFill>
              <a:srgbClr val="B6A88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7A96221-C406-DA44-F521-2E42C2B197F8}"/>
              </a:ext>
            </a:extLst>
          </p:cNvPr>
          <p:cNvSpPr txBox="1"/>
          <p:nvPr/>
        </p:nvSpPr>
        <p:spPr>
          <a:xfrm>
            <a:off x="4615278" y="1777522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행동 패턴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2157837-5340-5FCA-923C-60BA323B5B25}"/>
              </a:ext>
            </a:extLst>
          </p:cNvPr>
          <p:cNvSpPr txBox="1"/>
          <p:nvPr/>
        </p:nvSpPr>
        <p:spPr>
          <a:xfrm>
            <a:off x="4615278" y="3465161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목표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DCCF1A3-8D56-C55F-CAB1-5DCB55E68DFC}"/>
              </a:ext>
            </a:extLst>
          </p:cNvPr>
          <p:cNvSpPr txBox="1"/>
          <p:nvPr/>
        </p:nvSpPr>
        <p:spPr>
          <a:xfrm>
            <a:off x="4615278" y="4976426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성향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43967AA-918B-AEAC-3A62-9562A087285E}"/>
              </a:ext>
            </a:extLst>
          </p:cNvPr>
          <p:cNvSpPr txBox="1"/>
          <p:nvPr/>
        </p:nvSpPr>
        <p:spPr>
          <a:xfrm>
            <a:off x="4622160" y="5833810"/>
            <a:ext cx="1975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시각적 정보 중시</a:t>
            </a:r>
            <a:endParaRPr lang="en-US" altLang="ko-KR" dirty="0">
              <a:latin typeface="Noto Sans KR DemiLight" panose="020B0200000000000000" pitchFamily="50" charset="-127"/>
              <a:ea typeface="Noto Sans KR DemiLight" panose="020B0200000000000000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D69EFF5-3121-95EE-9D2F-D0E5E2DD6992}"/>
              </a:ext>
            </a:extLst>
          </p:cNvPr>
          <p:cNvSpPr txBox="1"/>
          <p:nvPr/>
        </p:nvSpPr>
        <p:spPr>
          <a:xfrm>
            <a:off x="4622160" y="6252777"/>
            <a:ext cx="1975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트렌드 민감형</a:t>
            </a:r>
            <a:endParaRPr lang="en-US" altLang="ko-KR" dirty="0">
              <a:latin typeface="Noto Sans KR DemiLight" panose="020B0200000000000000" pitchFamily="50" charset="-127"/>
              <a:ea typeface="Noto Sans KR DemiLight" panose="020B0200000000000000" pitchFamily="50" charset="-127"/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099893CB-6674-B301-D681-1B2F16F83388}"/>
              </a:ext>
            </a:extLst>
          </p:cNvPr>
          <p:cNvSpPr/>
          <p:nvPr/>
        </p:nvSpPr>
        <p:spPr>
          <a:xfrm>
            <a:off x="6597572" y="5439102"/>
            <a:ext cx="308446" cy="308446"/>
          </a:xfrm>
          <a:prstGeom prst="ellipse">
            <a:avLst/>
          </a:prstGeom>
          <a:solidFill>
            <a:srgbClr val="663B1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AB32E937-0283-570B-C0B6-6BD86F717AEC}"/>
              </a:ext>
            </a:extLst>
          </p:cNvPr>
          <p:cNvSpPr/>
          <p:nvPr/>
        </p:nvSpPr>
        <p:spPr>
          <a:xfrm>
            <a:off x="6941606" y="5439102"/>
            <a:ext cx="308446" cy="308446"/>
          </a:xfrm>
          <a:prstGeom prst="ellipse">
            <a:avLst/>
          </a:prstGeom>
          <a:solidFill>
            <a:srgbClr val="663B1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E6FE3A54-4D03-E82C-AFD4-6B36BE8FDEF2}"/>
              </a:ext>
            </a:extLst>
          </p:cNvPr>
          <p:cNvSpPr/>
          <p:nvPr/>
        </p:nvSpPr>
        <p:spPr>
          <a:xfrm>
            <a:off x="7285640" y="5439102"/>
            <a:ext cx="308446" cy="308446"/>
          </a:xfrm>
          <a:prstGeom prst="ellipse">
            <a:avLst/>
          </a:prstGeom>
          <a:solidFill>
            <a:srgbClr val="663B1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D4C944E4-684B-DB1F-6EC3-737F773A4C21}"/>
              </a:ext>
            </a:extLst>
          </p:cNvPr>
          <p:cNvSpPr/>
          <p:nvPr/>
        </p:nvSpPr>
        <p:spPr>
          <a:xfrm>
            <a:off x="7629674" y="5439102"/>
            <a:ext cx="308446" cy="308446"/>
          </a:xfrm>
          <a:prstGeom prst="ellipse">
            <a:avLst/>
          </a:prstGeom>
          <a:solidFill>
            <a:srgbClr val="663B1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8879642F-E3A4-46D9-9DD4-55F35CD4D3DF}"/>
              </a:ext>
            </a:extLst>
          </p:cNvPr>
          <p:cNvSpPr/>
          <p:nvPr/>
        </p:nvSpPr>
        <p:spPr>
          <a:xfrm>
            <a:off x="6597572" y="5845939"/>
            <a:ext cx="308446" cy="308446"/>
          </a:xfrm>
          <a:prstGeom prst="ellipse">
            <a:avLst/>
          </a:prstGeom>
          <a:solidFill>
            <a:srgbClr val="663B1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D59B348E-1E97-DC82-8591-700476429706}"/>
              </a:ext>
            </a:extLst>
          </p:cNvPr>
          <p:cNvSpPr/>
          <p:nvPr/>
        </p:nvSpPr>
        <p:spPr>
          <a:xfrm>
            <a:off x="6941606" y="5845939"/>
            <a:ext cx="308446" cy="308446"/>
          </a:xfrm>
          <a:prstGeom prst="ellipse">
            <a:avLst/>
          </a:prstGeom>
          <a:solidFill>
            <a:srgbClr val="663B1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AE0CBC3B-77FF-081B-7FFB-6FA836C52B83}"/>
              </a:ext>
            </a:extLst>
          </p:cNvPr>
          <p:cNvSpPr/>
          <p:nvPr/>
        </p:nvSpPr>
        <p:spPr>
          <a:xfrm>
            <a:off x="7285640" y="5845939"/>
            <a:ext cx="308446" cy="308446"/>
          </a:xfrm>
          <a:prstGeom prst="ellipse">
            <a:avLst/>
          </a:prstGeom>
          <a:solidFill>
            <a:srgbClr val="663B1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438520F4-F2A8-A9D6-6B46-41D3E6DF9A5F}"/>
              </a:ext>
            </a:extLst>
          </p:cNvPr>
          <p:cNvSpPr/>
          <p:nvPr/>
        </p:nvSpPr>
        <p:spPr>
          <a:xfrm>
            <a:off x="6597572" y="6250026"/>
            <a:ext cx="308446" cy="308446"/>
          </a:xfrm>
          <a:prstGeom prst="ellipse">
            <a:avLst/>
          </a:prstGeom>
          <a:solidFill>
            <a:srgbClr val="663B1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61AA1BBA-74E4-F81E-E7E6-95A85773D64D}"/>
              </a:ext>
            </a:extLst>
          </p:cNvPr>
          <p:cNvSpPr/>
          <p:nvPr/>
        </p:nvSpPr>
        <p:spPr>
          <a:xfrm>
            <a:off x="6941606" y="6250026"/>
            <a:ext cx="308446" cy="308446"/>
          </a:xfrm>
          <a:prstGeom prst="ellipse">
            <a:avLst/>
          </a:prstGeom>
          <a:solidFill>
            <a:srgbClr val="663B1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AB8D5C0A-1DEB-8FC0-B66C-46DD750E7342}"/>
              </a:ext>
            </a:extLst>
          </p:cNvPr>
          <p:cNvSpPr/>
          <p:nvPr/>
        </p:nvSpPr>
        <p:spPr>
          <a:xfrm>
            <a:off x="7285640" y="6250026"/>
            <a:ext cx="308446" cy="308446"/>
          </a:xfrm>
          <a:prstGeom prst="ellipse">
            <a:avLst/>
          </a:prstGeom>
          <a:solidFill>
            <a:srgbClr val="663B1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392C1BA2-4A2B-00F5-BD5E-6D0B34F90540}"/>
              </a:ext>
            </a:extLst>
          </p:cNvPr>
          <p:cNvSpPr/>
          <p:nvPr/>
        </p:nvSpPr>
        <p:spPr>
          <a:xfrm>
            <a:off x="7629674" y="6250026"/>
            <a:ext cx="308446" cy="308446"/>
          </a:xfrm>
          <a:prstGeom prst="ellipse">
            <a:avLst/>
          </a:prstGeom>
          <a:solidFill>
            <a:srgbClr val="663B1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7DA821B8-F996-62C7-CB19-8E0391CDEFCE}"/>
              </a:ext>
            </a:extLst>
          </p:cNvPr>
          <p:cNvSpPr/>
          <p:nvPr/>
        </p:nvSpPr>
        <p:spPr>
          <a:xfrm>
            <a:off x="7973708" y="6250026"/>
            <a:ext cx="308446" cy="308446"/>
          </a:xfrm>
          <a:prstGeom prst="ellipse">
            <a:avLst/>
          </a:prstGeom>
          <a:solidFill>
            <a:srgbClr val="663B1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9140E0EB-AC4E-5D08-AD97-E554EF4B4539}"/>
              </a:ext>
            </a:extLst>
          </p:cNvPr>
          <p:cNvCxnSpPr>
            <a:cxnSpLocks/>
          </p:cNvCxnSpPr>
          <p:nvPr/>
        </p:nvCxnSpPr>
        <p:spPr>
          <a:xfrm>
            <a:off x="4668460" y="2146854"/>
            <a:ext cx="991562" cy="0"/>
          </a:xfrm>
          <a:prstGeom prst="line">
            <a:avLst/>
          </a:prstGeom>
          <a:ln w="38100">
            <a:solidFill>
              <a:srgbClr val="9E6B4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7B7EDAB8-FD53-B824-DD7E-7460EDE1A72D}"/>
              </a:ext>
            </a:extLst>
          </p:cNvPr>
          <p:cNvCxnSpPr>
            <a:cxnSpLocks/>
          </p:cNvCxnSpPr>
          <p:nvPr/>
        </p:nvCxnSpPr>
        <p:spPr>
          <a:xfrm>
            <a:off x="4668460" y="3834493"/>
            <a:ext cx="554677" cy="0"/>
          </a:xfrm>
          <a:prstGeom prst="line">
            <a:avLst/>
          </a:prstGeom>
          <a:ln w="38100">
            <a:solidFill>
              <a:srgbClr val="9E6B4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1FB1067F-DE6B-248C-80B7-F48EA47C6D0A}"/>
              </a:ext>
            </a:extLst>
          </p:cNvPr>
          <p:cNvCxnSpPr>
            <a:cxnSpLocks/>
          </p:cNvCxnSpPr>
          <p:nvPr/>
        </p:nvCxnSpPr>
        <p:spPr>
          <a:xfrm>
            <a:off x="4668460" y="5349164"/>
            <a:ext cx="554677" cy="0"/>
          </a:xfrm>
          <a:prstGeom prst="line">
            <a:avLst/>
          </a:prstGeom>
          <a:ln w="38100">
            <a:solidFill>
              <a:srgbClr val="9E6B4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93311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C0E29A-72AE-F70D-2E60-2889AFA4E3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66809FC6-A54F-4831-3BE4-508A2E1105D0}"/>
              </a:ext>
            </a:extLst>
          </p:cNvPr>
          <p:cNvSpPr/>
          <p:nvPr/>
        </p:nvSpPr>
        <p:spPr>
          <a:xfrm>
            <a:off x="4619430" y="949709"/>
            <a:ext cx="7271923" cy="719487"/>
          </a:xfrm>
          <a:prstGeom prst="roundRect">
            <a:avLst/>
          </a:prstGeom>
          <a:solidFill>
            <a:srgbClr val="CEC5B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D68F4F4F-C689-EDC1-9FD7-9144A67F65FE}"/>
              </a:ext>
            </a:extLst>
          </p:cNvPr>
          <p:cNvSpPr/>
          <p:nvPr/>
        </p:nvSpPr>
        <p:spPr>
          <a:xfrm>
            <a:off x="467388" y="1268669"/>
            <a:ext cx="3352258" cy="3261260"/>
          </a:xfrm>
          <a:prstGeom prst="ellipse">
            <a:avLst/>
          </a:prstGeom>
          <a:solidFill>
            <a:schemeClr val="bg1"/>
          </a:solidFill>
          <a:ln w="127000"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7E6C24-7917-9C05-A3E0-C63DC1154CBD}"/>
              </a:ext>
            </a:extLst>
          </p:cNvPr>
          <p:cNvSpPr txBox="1"/>
          <p:nvPr/>
        </p:nvSpPr>
        <p:spPr>
          <a:xfrm>
            <a:off x="4622160" y="5414284"/>
            <a:ext cx="1975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실속 중시</a:t>
            </a:r>
            <a:endParaRPr lang="en-US" altLang="ko-KR" dirty="0">
              <a:latin typeface="Noto Sans KR DemiLight" panose="020B0200000000000000" pitchFamily="50" charset="-127"/>
              <a:ea typeface="Noto Sans KR DemiLight" panose="020B0200000000000000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FFF0F1-9A33-D1BD-287F-1FD77B5B12C0}"/>
              </a:ext>
            </a:extLst>
          </p:cNvPr>
          <p:cNvSpPr txBox="1"/>
          <p:nvPr/>
        </p:nvSpPr>
        <p:spPr>
          <a:xfrm>
            <a:off x="575049" y="191496"/>
            <a:ext cx="40030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Persona 2 : </a:t>
            </a:r>
            <a:r>
              <a:rPr lang="ko-KR" altLang="en-US" sz="2800" dirty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지역 </a:t>
            </a:r>
            <a:r>
              <a:rPr lang="ko-KR" altLang="en-US" sz="2800" dirty="0" err="1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탐방가</a:t>
            </a:r>
            <a:endParaRPr lang="ko-KR" altLang="en-US" sz="2800" dirty="0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368337A-CBB2-6CF8-38D7-D937ADBB6373}"/>
              </a:ext>
            </a:extLst>
          </p:cNvPr>
          <p:cNvSpPr txBox="1"/>
          <p:nvPr/>
        </p:nvSpPr>
        <p:spPr>
          <a:xfrm>
            <a:off x="1348130" y="4711135"/>
            <a:ext cx="14590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ln w="12700">
                  <a:solidFill>
                    <a:schemeClr val="bg1"/>
                  </a:solidFill>
                </a:ln>
                <a:solidFill>
                  <a:srgbClr val="9E6B4C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이현우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B4277DC-1189-25C3-E459-DED9DA11F720}"/>
              </a:ext>
            </a:extLst>
          </p:cNvPr>
          <p:cNvSpPr txBox="1"/>
          <p:nvPr/>
        </p:nvSpPr>
        <p:spPr>
          <a:xfrm>
            <a:off x="4611420" y="1103339"/>
            <a:ext cx="711319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“</a:t>
            </a:r>
            <a:r>
              <a:rPr lang="ko-KR" altLang="en-US" sz="2000" dirty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화려한 겉모습보다</a:t>
            </a:r>
            <a:r>
              <a:rPr lang="en-US" altLang="ko-KR" sz="2000" dirty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, </a:t>
            </a:r>
            <a:r>
              <a:rPr lang="ko-KR" altLang="en-US" sz="2000" dirty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깊은 맛과 가게의 역사가 중요해</a:t>
            </a:r>
            <a:r>
              <a:rPr lang="en-US" altLang="ko-KR" sz="2000" dirty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.”</a:t>
            </a:r>
            <a:endParaRPr lang="ko-KR" altLang="en-US" sz="2000" dirty="0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F937DF9-7F12-E136-0B34-81757FA0E8F0}"/>
              </a:ext>
            </a:extLst>
          </p:cNvPr>
          <p:cNvSpPr txBox="1"/>
          <p:nvPr/>
        </p:nvSpPr>
        <p:spPr>
          <a:xfrm>
            <a:off x="4155312" y="3911312"/>
            <a:ext cx="808488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ko-KR" altLang="en-US" b="1" dirty="0"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테마 필터링 </a:t>
            </a:r>
            <a:r>
              <a:rPr lang="en-US" altLang="ko-KR" b="1" dirty="0"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: </a:t>
            </a:r>
            <a:r>
              <a:rPr lang="en-US" altLang="ko-KR" dirty="0"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#</a:t>
            </a:r>
            <a:r>
              <a:rPr lang="ko-KR" altLang="en-US" dirty="0"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노포 </a:t>
            </a:r>
            <a:r>
              <a:rPr lang="en-US" altLang="ko-KR" dirty="0"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#</a:t>
            </a:r>
            <a:r>
              <a:rPr lang="ko-KR" altLang="en-US" dirty="0"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천연발효 </a:t>
            </a:r>
            <a:r>
              <a:rPr lang="en-US" altLang="ko-KR" dirty="0"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#</a:t>
            </a:r>
            <a:r>
              <a:rPr lang="ko-KR" altLang="en-US" dirty="0" err="1"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쌀빵</a:t>
            </a:r>
            <a:r>
              <a:rPr lang="ko-KR" altLang="en-US" dirty="0"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 등 상세 조건 검색</a:t>
            </a:r>
          </a:p>
          <a:p>
            <a:pPr lvl="1"/>
            <a:r>
              <a:rPr lang="ko-KR" altLang="en-US" b="1" dirty="0" err="1"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빵지순례</a:t>
            </a:r>
            <a:r>
              <a:rPr lang="ko-KR" altLang="en-US" b="1" dirty="0"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 지도 </a:t>
            </a:r>
            <a:r>
              <a:rPr lang="en-US" altLang="ko-KR" b="1" dirty="0"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: </a:t>
            </a:r>
            <a:r>
              <a:rPr lang="ko-KR" altLang="en-US" dirty="0"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가고 싶은 곳을 지역별로 묶어 나만의 리스트</a:t>
            </a:r>
            <a:r>
              <a:rPr lang="en-US" altLang="ko-KR" dirty="0"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(</a:t>
            </a:r>
            <a:r>
              <a:rPr lang="ko-KR" altLang="en-US" dirty="0"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지도</a:t>
            </a:r>
            <a:r>
              <a:rPr lang="en-US" altLang="ko-KR" dirty="0"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) </a:t>
            </a:r>
            <a:r>
              <a:rPr lang="ko-KR" altLang="en-US" dirty="0"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생성 및 저장</a:t>
            </a:r>
          </a:p>
          <a:p>
            <a:pPr lvl="1"/>
            <a:r>
              <a:rPr lang="ko-KR" altLang="en-US" b="1" dirty="0"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신뢰도 높은 정보 </a:t>
            </a:r>
            <a:r>
              <a:rPr lang="en-US" altLang="ko-KR" b="1" dirty="0"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: </a:t>
            </a:r>
            <a:r>
              <a:rPr lang="ko-KR" altLang="en-US" dirty="0"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광고 없는 </a:t>
            </a:r>
            <a:r>
              <a:rPr lang="en-US" altLang="ko-KR" dirty="0"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'</a:t>
            </a:r>
            <a:r>
              <a:rPr lang="ko-KR" altLang="en-US" dirty="0"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진짜</a:t>
            </a:r>
            <a:r>
              <a:rPr lang="en-US" altLang="ko-KR" dirty="0"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' </a:t>
            </a:r>
            <a:r>
              <a:rPr lang="ko-KR" altLang="en-US" dirty="0"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방문자의 상세 텍스트 리뷰 우선 노출</a:t>
            </a: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28FE88C5-FC3F-2FDC-9FE1-5C5B67E3DD1E}"/>
              </a:ext>
            </a:extLst>
          </p:cNvPr>
          <p:cNvSpPr/>
          <p:nvPr/>
        </p:nvSpPr>
        <p:spPr>
          <a:xfrm>
            <a:off x="462986" y="5516515"/>
            <a:ext cx="944723" cy="487996"/>
          </a:xfrm>
          <a:prstGeom prst="roundRect">
            <a:avLst/>
          </a:prstGeom>
          <a:solidFill>
            <a:srgbClr val="663B1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남성</a:t>
            </a: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7044880F-61F1-DAFD-EB50-FC1397DCD87A}"/>
              </a:ext>
            </a:extLst>
          </p:cNvPr>
          <p:cNvSpPr/>
          <p:nvPr/>
        </p:nvSpPr>
        <p:spPr>
          <a:xfrm>
            <a:off x="1525370" y="5516515"/>
            <a:ext cx="944723" cy="487996"/>
          </a:xfrm>
          <a:prstGeom prst="roundRect">
            <a:avLst/>
          </a:prstGeom>
          <a:solidFill>
            <a:srgbClr val="663B1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32</a:t>
            </a:r>
            <a:r>
              <a:rPr lang="ko-KR" altLang="en-US" b="1" dirty="0">
                <a:solidFill>
                  <a:schemeClr val="bg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세</a:t>
            </a: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EAFA6C9E-75E0-7B8F-8453-671D159AE912}"/>
              </a:ext>
            </a:extLst>
          </p:cNvPr>
          <p:cNvSpPr/>
          <p:nvPr/>
        </p:nvSpPr>
        <p:spPr>
          <a:xfrm>
            <a:off x="2557472" y="5516515"/>
            <a:ext cx="1413200" cy="487996"/>
          </a:xfrm>
          <a:prstGeom prst="roundRect">
            <a:avLst/>
          </a:prstGeom>
          <a:solidFill>
            <a:srgbClr val="663B1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>
                <a:solidFill>
                  <a:schemeClr val="bg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주말여행러</a:t>
            </a:r>
            <a:endParaRPr lang="ko-KR" altLang="en-US" b="1" dirty="0">
              <a:solidFill>
                <a:schemeClr val="bg1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602882B7-9C90-F6C6-090B-D22231AE63DE}"/>
              </a:ext>
            </a:extLst>
          </p:cNvPr>
          <p:cNvSpPr/>
          <p:nvPr/>
        </p:nvSpPr>
        <p:spPr>
          <a:xfrm>
            <a:off x="274182" y="127992"/>
            <a:ext cx="224581" cy="656465"/>
          </a:xfrm>
          <a:prstGeom prst="rect">
            <a:avLst/>
          </a:prstGeom>
          <a:solidFill>
            <a:srgbClr val="B6A88C"/>
          </a:solidFill>
          <a:ln>
            <a:solidFill>
              <a:srgbClr val="B6A88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71984A6-C47A-8DE6-C90F-10AB1304A1C8}"/>
              </a:ext>
            </a:extLst>
          </p:cNvPr>
          <p:cNvSpPr txBox="1"/>
          <p:nvPr/>
        </p:nvSpPr>
        <p:spPr>
          <a:xfrm>
            <a:off x="4615278" y="1789097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행동 패턴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DD75506-4437-24DB-EB7B-AE0AC6E391C7}"/>
              </a:ext>
            </a:extLst>
          </p:cNvPr>
          <p:cNvSpPr txBox="1"/>
          <p:nvPr/>
        </p:nvSpPr>
        <p:spPr>
          <a:xfrm>
            <a:off x="4615278" y="3476736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목표</a:t>
            </a:r>
            <a:endParaRPr lang="ko-KR" altLang="en-US" dirty="0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52999EC-5572-6B00-EC32-091F80DB13FE}"/>
              </a:ext>
            </a:extLst>
          </p:cNvPr>
          <p:cNvSpPr txBox="1"/>
          <p:nvPr/>
        </p:nvSpPr>
        <p:spPr>
          <a:xfrm>
            <a:off x="4615278" y="4999576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성향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8371B61-7C53-FD82-360F-0DD5BE552953}"/>
              </a:ext>
            </a:extLst>
          </p:cNvPr>
          <p:cNvSpPr txBox="1"/>
          <p:nvPr/>
        </p:nvSpPr>
        <p:spPr>
          <a:xfrm>
            <a:off x="4622160" y="5833810"/>
            <a:ext cx="1975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경험 지향적</a:t>
            </a:r>
            <a:endParaRPr lang="en-US" altLang="ko-KR" dirty="0">
              <a:latin typeface="Noto Sans KR DemiLight" panose="020B0200000000000000" pitchFamily="50" charset="-127"/>
              <a:ea typeface="Noto Sans KR DemiLight" panose="020B0200000000000000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E72BC35-3F7E-77F3-49E0-09926519BED9}"/>
              </a:ext>
            </a:extLst>
          </p:cNvPr>
          <p:cNvSpPr txBox="1"/>
          <p:nvPr/>
        </p:nvSpPr>
        <p:spPr>
          <a:xfrm>
            <a:off x="4622160" y="6252777"/>
            <a:ext cx="2663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‘</a:t>
            </a:r>
            <a:r>
              <a:rPr lang="ko-KR" altLang="en-US" dirty="0"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나만의 장소</a:t>
            </a:r>
            <a:r>
              <a:rPr lang="en-US" altLang="ko-KR" dirty="0"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＇</a:t>
            </a:r>
            <a:r>
              <a:rPr lang="ko-KR" altLang="en-US" dirty="0"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발굴 선호</a:t>
            </a:r>
            <a:endParaRPr lang="en-US" altLang="ko-KR" dirty="0">
              <a:latin typeface="Noto Sans KR DemiLight" panose="020B0200000000000000" pitchFamily="50" charset="-127"/>
              <a:ea typeface="Noto Sans KR DemiLight" panose="020B0200000000000000" pitchFamily="50" charset="-127"/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BB1A0538-F3BC-ABD3-1A4D-90AC33F3848C}"/>
              </a:ext>
            </a:extLst>
          </p:cNvPr>
          <p:cNvSpPr/>
          <p:nvPr/>
        </p:nvSpPr>
        <p:spPr>
          <a:xfrm>
            <a:off x="7245752" y="5439102"/>
            <a:ext cx="308446" cy="308446"/>
          </a:xfrm>
          <a:prstGeom prst="ellipse">
            <a:avLst/>
          </a:prstGeom>
          <a:solidFill>
            <a:srgbClr val="663B1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D73E42E6-6BB4-48CA-F960-16682B7ED72A}"/>
              </a:ext>
            </a:extLst>
          </p:cNvPr>
          <p:cNvSpPr/>
          <p:nvPr/>
        </p:nvSpPr>
        <p:spPr>
          <a:xfrm>
            <a:off x="7589786" y="5439102"/>
            <a:ext cx="308446" cy="308446"/>
          </a:xfrm>
          <a:prstGeom prst="ellipse">
            <a:avLst/>
          </a:prstGeom>
          <a:solidFill>
            <a:srgbClr val="663B1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44A8651A-EACA-FDC9-2F12-E8AAE2292D84}"/>
              </a:ext>
            </a:extLst>
          </p:cNvPr>
          <p:cNvSpPr/>
          <p:nvPr/>
        </p:nvSpPr>
        <p:spPr>
          <a:xfrm>
            <a:off x="7933820" y="5439102"/>
            <a:ext cx="308446" cy="308446"/>
          </a:xfrm>
          <a:prstGeom prst="ellipse">
            <a:avLst/>
          </a:prstGeom>
          <a:solidFill>
            <a:srgbClr val="663B1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DFF32461-2BCC-B078-D904-B9BFF7F89E29}"/>
              </a:ext>
            </a:extLst>
          </p:cNvPr>
          <p:cNvSpPr/>
          <p:nvPr/>
        </p:nvSpPr>
        <p:spPr>
          <a:xfrm>
            <a:off x="8277854" y="5439102"/>
            <a:ext cx="308446" cy="308446"/>
          </a:xfrm>
          <a:prstGeom prst="ellipse">
            <a:avLst/>
          </a:prstGeom>
          <a:solidFill>
            <a:srgbClr val="663B1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171426BE-5F79-BDB2-4410-4BAF82F7C4A5}"/>
              </a:ext>
            </a:extLst>
          </p:cNvPr>
          <p:cNvSpPr/>
          <p:nvPr/>
        </p:nvSpPr>
        <p:spPr>
          <a:xfrm>
            <a:off x="7245752" y="5845939"/>
            <a:ext cx="308446" cy="308446"/>
          </a:xfrm>
          <a:prstGeom prst="ellipse">
            <a:avLst/>
          </a:prstGeom>
          <a:solidFill>
            <a:srgbClr val="663B1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FEB1C35E-033F-7A1D-47F7-42F7FEF91C67}"/>
              </a:ext>
            </a:extLst>
          </p:cNvPr>
          <p:cNvSpPr/>
          <p:nvPr/>
        </p:nvSpPr>
        <p:spPr>
          <a:xfrm>
            <a:off x="7589786" y="5845939"/>
            <a:ext cx="308446" cy="308446"/>
          </a:xfrm>
          <a:prstGeom prst="ellipse">
            <a:avLst/>
          </a:prstGeom>
          <a:solidFill>
            <a:srgbClr val="663B1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6E002654-2936-F2B4-F5FD-DF3506C165C1}"/>
              </a:ext>
            </a:extLst>
          </p:cNvPr>
          <p:cNvSpPr/>
          <p:nvPr/>
        </p:nvSpPr>
        <p:spPr>
          <a:xfrm>
            <a:off x="7933820" y="5845939"/>
            <a:ext cx="308446" cy="308446"/>
          </a:xfrm>
          <a:prstGeom prst="ellipse">
            <a:avLst/>
          </a:prstGeom>
          <a:solidFill>
            <a:srgbClr val="663B1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EC550719-5037-5320-8514-35ABB75ACB1A}"/>
              </a:ext>
            </a:extLst>
          </p:cNvPr>
          <p:cNvSpPr/>
          <p:nvPr/>
        </p:nvSpPr>
        <p:spPr>
          <a:xfrm>
            <a:off x="7245752" y="6250026"/>
            <a:ext cx="308446" cy="308446"/>
          </a:xfrm>
          <a:prstGeom prst="ellipse">
            <a:avLst/>
          </a:prstGeom>
          <a:solidFill>
            <a:srgbClr val="663B1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C3D06D2B-8756-AE9B-73B9-2C7A868D6E3F}"/>
              </a:ext>
            </a:extLst>
          </p:cNvPr>
          <p:cNvSpPr/>
          <p:nvPr/>
        </p:nvSpPr>
        <p:spPr>
          <a:xfrm>
            <a:off x="7589786" y="6250026"/>
            <a:ext cx="308446" cy="308446"/>
          </a:xfrm>
          <a:prstGeom prst="ellipse">
            <a:avLst/>
          </a:prstGeom>
          <a:solidFill>
            <a:srgbClr val="663B1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7CEEDB14-6B9E-B6E3-9F32-FF83AD9D9A8F}"/>
              </a:ext>
            </a:extLst>
          </p:cNvPr>
          <p:cNvSpPr/>
          <p:nvPr/>
        </p:nvSpPr>
        <p:spPr>
          <a:xfrm>
            <a:off x="7933820" y="6250026"/>
            <a:ext cx="308446" cy="308446"/>
          </a:xfrm>
          <a:prstGeom prst="ellipse">
            <a:avLst/>
          </a:prstGeom>
          <a:solidFill>
            <a:srgbClr val="663B1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FEFFAA1F-9057-905B-0899-79F4CC936C86}"/>
              </a:ext>
            </a:extLst>
          </p:cNvPr>
          <p:cNvSpPr/>
          <p:nvPr/>
        </p:nvSpPr>
        <p:spPr>
          <a:xfrm>
            <a:off x="8277854" y="6250026"/>
            <a:ext cx="308446" cy="308446"/>
          </a:xfrm>
          <a:prstGeom prst="ellipse">
            <a:avLst/>
          </a:prstGeom>
          <a:solidFill>
            <a:srgbClr val="663B1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4F9D81FB-89D1-077C-BCEE-5FCEF75F5E34}"/>
              </a:ext>
            </a:extLst>
          </p:cNvPr>
          <p:cNvSpPr/>
          <p:nvPr/>
        </p:nvSpPr>
        <p:spPr>
          <a:xfrm>
            <a:off x="8621888" y="6250026"/>
            <a:ext cx="308446" cy="308446"/>
          </a:xfrm>
          <a:prstGeom prst="ellipse">
            <a:avLst/>
          </a:prstGeom>
          <a:solidFill>
            <a:srgbClr val="663B1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 descr="의류, 텍스트, 만화 영화, 하늘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E5CB61A-F6CA-C203-1D8D-03BB6C4861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1456" y1="44010" x2="52024" y2="46810"/>
                        <a14:backgroundMark x1="42543" y1="64909" x2="43466" y2="75000"/>
                        <a14:backgroundMark x1="43679" y1="76237" x2="41761" y2="802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7896" t="9185" r="16563" b="13839"/>
          <a:stretch>
            <a:fillRect/>
          </a:stretch>
        </p:blipFill>
        <p:spPr>
          <a:xfrm>
            <a:off x="970050" y="1543473"/>
            <a:ext cx="2215214" cy="261695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37013E4-4450-8263-3271-884F15EE6017}"/>
              </a:ext>
            </a:extLst>
          </p:cNvPr>
          <p:cNvSpPr txBox="1"/>
          <p:nvPr/>
        </p:nvSpPr>
        <p:spPr>
          <a:xfrm>
            <a:off x="4622160" y="2163967"/>
            <a:ext cx="761804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정보 탐색 : </a:t>
            </a:r>
            <a:r>
              <a:rPr lang="ko-KR" altLang="en-US" dirty="0"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여행 커뮤니티, 블로그의 상세한 텍스트 후기, 현지인 추천</a:t>
            </a:r>
          </a:p>
          <a:p>
            <a:r>
              <a:rPr lang="ko-KR" altLang="en-US" b="1" dirty="0"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방문 빈도 : </a:t>
            </a:r>
            <a:r>
              <a:rPr lang="ko-KR" altLang="en-US" dirty="0"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월 3~4회 (주말/여행 시 집중)</a:t>
            </a:r>
          </a:p>
          <a:p>
            <a:r>
              <a:rPr lang="ko-KR" altLang="en-US" b="1" dirty="0"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선호 메뉴 : </a:t>
            </a:r>
            <a:r>
              <a:rPr lang="ko-KR" altLang="en-US" dirty="0"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지역 특산물 빵, 천연 </a:t>
            </a:r>
            <a:r>
              <a:rPr lang="ko-KR" altLang="en-US" dirty="0" err="1"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발효종</a:t>
            </a:r>
            <a:r>
              <a:rPr lang="ko-KR" altLang="en-US" dirty="0"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, 노포(老鋪)의 </a:t>
            </a:r>
            <a:r>
              <a:rPr lang="ko-KR" altLang="en-US" dirty="0" err="1"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시그니처</a:t>
            </a:r>
            <a:r>
              <a:rPr lang="ko-KR" altLang="en-US" dirty="0"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 메뉴</a:t>
            </a:r>
          </a:p>
          <a:p>
            <a:r>
              <a:rPr lang="ko-KR" altLang="en-US" b="1" dirty="0"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후기 공유 : </a:t>
            </a:r>
            <a:r>
              <a:rPr lang="ko-KR" altLang="en-US" dirty="0"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맛의 디테일과 가게 분위기를 담은 진솔하고 긴 텍스트 리뷰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19852E62-C8D1-085B-9405-1C2658394709}"/>
              </a:ext>
            </a:extLst>
          </p:cNvPr>
          <p:cNvCxnSpPr>
            <a:cxnSpLocks/>
          </p:cNvCxnSpPr>
          <p:nvPr/>
        </p:nvCxnSpPr>
        <p:spPr>
          <a:xfrm>
            <a:off x="4668460" y="2146854"/>
            <a:ext cx="991562" cy="0"/>
          </a:xfrm>
          <a:prstGeom prst="line">
            <a:avLst/>
          </a:prstGeom>
          <a:ln w="38100">
            <a:solidFill>
              <a:srgbClr val="9E6B4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4720E193-810E-71EA-D115-7C147DDB4F27}"/>
              </a:ext>
            </a:extLst>
          </p:cNvPr>
          <p:cNvCxnSpPr>
            <a:cxnSpLocks/>
          </p:cNvCxnSpPr>
          <p:nvPr/>
        </p:nvCxnSpPr>
        <p:spPr>
          <a:xfrm>
            <a:off x="4668460" y="3834493"/>
            <a:ext cx="554677" cy="0"/>
          </a:xfrm>
          <a:prstGeom prst="line">
            <a:avLst/>
          </a:prstGeom>
          <a:ln w="38100">
            <a:solidFill>
              <a:srgbClr val="9E6B4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9373D99-4BF1-AEC4-14B8-D20B88A465A2}"/>
              </a:ext>
            </a:extLst>
          </p:cNvPr>
          <p:cNvCxnSpPr>
            <a:cxnSpLocks/>
          </p:cNvCxnSpPr>
          <p:nvPr/>
        </p:nvCxnSpPr>
        <p:spPr>
          <a:xfrm>
            <a:off x="4668460" y="5349164"/>
            <a:ext cx="554677" cy="0"/>
          </a:xfrm>
          <a:prstGeom prst="line">
            <a:avLst/>
          </a:prstGeom>
          <a:ln w="38100">
            <a:solidFill>
              <a:srgbClr val="9E6B4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89295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</TotalTime>
  <Words>300</Words>
  <Application>Microsoft Office PowerPoint</Application>
  <PresentationFormat>와이드스크린</PresentationFormat>
  <Paragraphs>67</Paragraphs>
  <Slides>4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</vt:i4>
      </vt:variant>
    </vt:vector>
  </HeadingPairs>
  <TitlesOfParts>
    <vt:vector size="10" baseType="lpstr">
      <vt:lpstr>Noto Sans KR Black</vt:lpstr>
      <vt:lpstr>Noto Sans KR DemiLight</vt:lpstr>
      <vt:lpstr>Noto Sans KR Medium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희진 조</dc:creator>
  <cp:lastModifiedBy>희진 조</cp:lastModifiedBy>
  <cp:revision>1</cp:revision>
  <dcterms:created xsi:type="dcterms:W3CDTF">2025-12-24T12:35:01Z</dcterms:created>
  <dcterms:modified xsi:type="dcterms:W3CDTF">2025-12-24T15:06:40Z</dcterms:modified>
</cp:coreProperties>
</file>